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4" r:id="rId3"/>
  </p:sldMasterIdLst>
  <p:notesMasterIdLst>
    <p:notesMasterId r:id="rId17"/>
  </p:notesMasterIdLst>
  <p:sldIdLst>
    <p:sldId id="337" r:id="rId4"/>
    <p:sldId id="345" r:id="rId5"/>
    <p:sldId id="282" r:id="rId6"/>
    <p:sldId id="349" r:id="rId7"/>
    <p:sldId id="346" r:id="rId8"/>
    <p:sldId id="347" r:id="rId9"/>
    <p:sldId id="334" r:id="rId10"/>
    <p:sldId id="325" r:id="rId11"/>
    <p:sldId id="348" r:id="rId12"/>
    <p:sldId id="341" r:id="rId13"/>
    <p:sldId id="339" r:id="rId14"/>
    <p:sldId id="350" r:id="rId15"/>
    <p:sldId id="344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99F4DA-3ACB-4BD9-90E3-D06797B551C0}" v="76" dt="2025-09-15T11:30:58.7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C4661-0AEA-4CD3-A4E9-6F680BD5835D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2E67E-A45B-4248-AD91-F52DDB7F3F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589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/>
        </p:nvSpPr>
        <p:spPr>
          <a:xfrm>
            <a:off x="0" y="6085755"/>
            <a:ext cx="12192000" cy="772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59321" y="1924850"/>
            <a:ext cx="8564816" cy="993441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Blå </a:t>
            </a:r>
            <a:r>
              <a:rPr lang="nb-NO" dirty="0" err="1"/>
              <a:t>forsidemal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59321" y="5092740"/>
            <a:ext cx="4871037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Undertittel /avdeling / avsender</a:t>
            </a:r>
          </a:p>
        </p:txBody>
      </p:sp>
      <p:pic>
        <p:nvPicPr>
          <p:cNvPr id="5" name="Bilde 4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32A2245D-2837-309D-E589-FBFACF74C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2" y="6270105"/>
            <a:ext cx="1166036" cy="394349"/>
          </a:xfrm>
          <a:prstGeom prst="rect">
            <a:avLst/>
          </a:prstGeom>
        </p:spPr>
      </p:pic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055648C-0B28-E4F1-945B-F97A34209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10246"/>
            <a:ext cx="1166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39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37983B-5EE8-699F-CBBD-8A3FAEFC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9475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B1D69FB-E294-B95C-55BC-677E2DC3912F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C437983B-5EE8-699F-CBBD-8A3FAEFCC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F4A542A-A0B6-FBF6-AE9D-A4632A621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6D6BF4-4A00-32B7-9A37-3099FA854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00ABDFE-37D5-D2AD-C7D5-F5BD4AD1A4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27507"/>
            <a:ext cx="5181600" cy="387025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8075192-D616-8522-B6A6-FCE88EA4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B972782-E1CD-18FD-4343-D7AD8D1BD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576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A86427-D5B8-75FA-3BD4-DB53935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159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ammenligning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8A60F3A0-264F-B49B-5F7A-CF648F3FBA0A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778F7CD6-F626-655F-650F-D324A917C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2FD19BA-F64D-37E5-B511-3225E4838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62054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3A118F9-C594-F0A5-9E56-7265A8FDAC0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985671"/>
            <a:ext cx="10512424" cy="3912095"/>
          </a:xfrm>
        </p:spPr>
        <p:txBody>
          <a:bodyPr numCol="2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 dirty="0"/>
              <a:t>Klikk for å redigere tekststiler i malen.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F44448C-2551-06B2-DCCD-EFB01E4F8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5DC988B-04B2-AD07-E83F-D481C2B3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5BE5181-73D6-BE49-5B33-04AB89BC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741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08F7E73-B7D3-FE3A-6EF4-5EB0D0E61045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0CFC720-209D-ABBD-4060-EFE81065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651BD3C-A15E-031F-8C49-D707AF247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BA2F92D-6549-502E-12B3-0AF50FE1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37F6272-93A4-07C3-4A2E-CCBCAC722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highlight>
                  <a:srgbClr val="008DA8"/>
                </a:highlight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1400AD5-941C-50B0-2F03-DF3D901EC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3">
            <a:extLst>
              <a:ext uri="{FF2B5EF4-FFF2-40B4-BE49-F238E27FC236}">
                <a16:creationId xmlns:a16="http://schemas.microsoft.com/office/drawing/2014/main" id="{15D93CCE-F221-0C81-0C1E-B958EB8C8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019822"/>
            <a:ext cx="10515600" cy="2029663"/>
          </a:xfrm>
        </p:spPr>
        <p:txBody>
          <a:bodyPr numCol="2">
            <a:normAutofit/>
          </a:bodyPr>
          <a:lstStyle>
            <a:lvl1pPr marL="0" indent="0" algn="l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58200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AB49BC06-8D97-1400-39BA-BE735D59C3AC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22214B8-DB9D-F23F-BD2E-B561D5405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714B819-F759-E33B-39B5-1C8E7A440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97E0EDE-E052-1AA5-CCBF-7073D08A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23C78E9-E540-EEBC-23C3-4490613C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939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36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42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CE6739B-0BFD-72A0-0BEC-FF16D83A28CD}"/>
              </a:ext>
            </a:extLst>
          </p:cNvPr>
          <p:cNvSpPr/>
          <p:nvPr/>
        </p:nvSpPr>
        <p:spPr>
          <a:xfrm>
            <a:off x="0" y="0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47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516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tel og innhold"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>
            <a:lvl1pPr>
              <a:defRPr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F7A64D74-C606-61E3-E761-F4724ABCEFD0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CAAF94DE-9942-F87C-2ED9-722EC3DAF63E}"/>
              </a:ext>
            </a:extLst>
          </p:cNvPr>
          <p:cNvCxnSpPr/>
          <p:nvPr/>
        </p:nvCxnSpPr>
        <p:spPr>
          <a:xfrm>
            <a:off x="830516" y="2029127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06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loverskrift">
    <p:bg>
      <p:bgPr>
        <a:solidFill>
          <a:srgbClr val="008D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FD14422-8A90-4021-983D-2D9F4493A20A}"/>
              </a:ext>
            </a:extLst>
          </p:cNvPr>
          <p:cNvSpPr/>
          <p:nvPr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2CC58D2-B561-4B99-E3D8-56C6F0FB7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767" y="6255891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2840" y="1709738"/>
            <a:ext cx="8944610" cy="285273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07106" y="4574095"/>
            <a:ext cx="8940343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77700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F6FBE7A-014C-9481-8856-87BF26681DAF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tekst 3">
            <a:extLst>
              <a:ext uri="{FF2B5EF4-FFF2-40B4-BE49-F238E27FC236}">
                <a16:creationId xmlns:a16="http://schemas.microsoft.com/office/drawing/2014/main" id="{EB918144-410F-1842-1617-3E00D833B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866" y="4574095"/>
            <a:ext cx="10510584" cy="1480921"/>
          </a:xfrm>
        </p:spPr>
        <p:txBody>
          <a:bodyPr numCol="2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70262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F25ED9-FD7B-1DF2-7F5F-EC9A46522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75FB450-A6CB-F695-303B-C76E1DD12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161C995-761D-59E5-F33F-39D79B174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FCADF4E-2390-3A7F-0E3F-3409D9761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BFED362-5364-FBB6-6273-D762DD91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F738BB-ED10-98ED-F96D-6A2E849C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97FC6125-F720-2914-BBFC-43C4B2D9C728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87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30F053-F176-ABED-614A-9B95D0E8E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CAB101B-2082-C0E0-3A11-A9AF92426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79CD049-9523-4B9D-0F80-2D0801E6D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B1B0A03-2491-86AA-EB27-6C05A81C7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1DA971-DC49-CB4D-0B5F-A9E87362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CB8984D-56FD-9FF0-28F9-084E8776A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618CF206-EA07-9934-2C0A-8FA8819DB02B}"/>
              </a:ext>
            </a:extLst>
          </p:cNvPr>
          <p:cNvCxnSpPr/>
          <p:nvPr/>
        </p:nvCxnSpPr>
        <p:spPr>
          <a:xfrm>
            <a:off x="838200" y="6155453"/>
            <a:ext cx="10515600" cy="0"/>
          </a:xfrm>
          <a:prstGeom prst="line">
            <a:avLst/>
          </a:prstGeom>
          <a:ln>
            <a:solidFill>
              <a:srgbClr val="2423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648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CF11ED-09B7-4A05-A2F9-450E2A96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03F66A1-6551-4F51-970B-26B9AE3D8C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8624BD-A148-413F-A2F3-8F102000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5771B2-5101-4E6F-A132-0034B4FF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ED8C40F-82F8-4592-9AD7-FBA2B273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376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t bilete til venstre. Tittel, under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B1887339-971C-7946-A2A9-413F10198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422545" y="1266966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57C2F2-444D-A320-0C2B-CD795CE0EA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2900" y="2073274"/>
            <a:ext cx="5963556" cy="37118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5188792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ete til venstre, Tittel, undertittel og pu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E3BA83EA-E86A-484D-AEC2-45E24F2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411788" y="1274688"/>
            <a:ext cx="599644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B80EE987-06CA-83CA-8ADC-26039EFF96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1788" y="2073167"/>
            <a:ext cx="5963556" cy="35101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 noProof="0"/>
              <a:t>Klikk for å redigere tekststilar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1668924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ete halve sida til venstre. Tittel, under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311900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C9202D81-76BB-A989-8E0A-10E752B75A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30267" y="2199034"/>
            <a:ext cx="4145303" cy="3384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16073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aldar for bilete 5">
            <a:extLst>
              <a:ext uri="{FF2B5EF4-FFF2-40B4-BE49-F238E27FC236}">
                <a16:creationId xmlns:a16="http://schemas.microsoft.com/office/drawing/2014/main" id="{359CE3AF-C07E-2B96-A7EF-A5485B533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87913" cy="6858000"/>
          </a:xfrm>
          <a:noFill/>
        </p:spPr>
        <p:txBody>
          <a:bodyPr/>
          <a:lstStyle/>
          <a:p>
            <a:r>
              <a:rPr lang="nn-NO"/>
              <a:t>Klikk på ikonet for å leggje til eit bilete</a:t>
            </a:r>
            <a:endParaRPr lang="nn-NO" dirty="0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05D0A25E-C2F9-5860-BB3C-C6DBC6825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968" y="2834919"/>
            <a:ext cx="5508594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 tekststilar i malen</a:t>
            </a:r>
          </a:p>
        </p:txBody>
      </p:sp>
      <p:pic>
        <p:nvPicPr>
          <p:cNvPr id="2" name="Bilde 6" descr="Logo for Vestland fylkeskommune">
            <a:extLst>
              <a:ext uri="{FF2B5EF4-FFF2-40B4-BE49-F238E27FC236}">
                <a16:creationId xmlns:a16="http://schemas.microsoft.com/office/drawing/2014/main" id="{8B5BE93D-E2E9-D83A-E497-CB6BF60B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7379AA69-1990-7CAE-F21E-A333870255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3175"/>
            <a:ext cx="6889750" cy="6861175"/>
          </a:xfrm>
        </p:spPr>
        <p:txBody>
          <a:bodyPr/>
          <a:lstStyle/>
          <a:p>
            <a:r>
              <a:rPr lang="nn-NO"/>
              <a:t>Klikk på ikonet for å leggje til eit bilete</a:t>
            </a:r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648FD8B1-203D-4746-093F-38F32CA10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1328" y="2448683"/>
            <a:ext cx="3684234" cy="978729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 tekststilar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3ADB60DC-5603-C0EB-133E-7405614F8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05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liggande 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5FF5003D-84ED-0D03-10F4-D8A9D4A077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2250" y="679450"/>
            <a:ext cx="8255000" cy="5499100"/>
          </a:xfrm>
        </p:spPr>
        <p:txBody>
          <a:bodyPr/>
          <a:lstStyle/>
          <a:p>
            <a:r>
              <a:rPr lang="nn-NO"/>
              <a:t>Klikk på ikonet for å leggje til eit bilete</a:t>
            </a:r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712EBC04-B7EB-B7A5-D192-AE95DF25D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0784" y="2561070"/>
            <a:ext cx="2374777" cy="867930"/>
          </a:xfrm>
        </p:spPr>
        <p:txBody>
          <a:bodyPr anchor="ctr" anchorCtr="0">
            <a:sp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 tekststilar i malen</a:t>
            </a:r>
          </a:p>
        </p:txBody>
      </p:sp>
      <p:pic>
        <p:nvPicPr>
          <p:cNvPr id="2" name="Bilde 6" descr="Logo for Vestland fylkeskommune">
            <a:extLst>
              <a:ext uri="{FF2B5EF4-FFF2-40B4-BE49-F238E27FC236}">
                <a16:creationId xmlns:a16="http://schemas.microsoft.com/office/drawing/2014/main" id="{102052E5-C8CD-A7F3-3A9E-D23218E04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9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68053B-0464-87A7-4121-7ECC3E70D0D2}"/>
              </a:ext>
            </a:extLst>
          </p:cNvPr>
          <p:cNvSpPr/>
          <p:nvPr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10577072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2120C1-0669-7D03-09FC-23B9F2E507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5999456"/>
            <a:ext cx="5257800" cy="44141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rgbClr val="E6F2F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>
                <a:solidFill>
                  <a:srgbClr val="EAEBEC"/>
                </a:solidFill>
                <a:effectLst/>
                <a:latin typeface="Arial" panose="020B0604020202020204" pitchFamily="34" charset="0"/>
              </a:rPr>
              <a:t>Foredragsholder, dato og sted</a:t>
            </a:r>
          </a:p>
          <a:p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BA6A0F10-3EC4-003A-C8D5-4257BD26B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239" y="6100992"/>
            <a:ext cx="1166033" cy="39434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91A2D4F-D7F1-4D40-BA2E-9D6E16106D1D}"/>
              </a:ext>
            </a:extLst>
          </p:cNvPr>
          <p:cNvSpPr/>
          <p:nvPr userDrawn="1"/>
        </p:nvSpPr>
        <p:spPr>
          <a:xfrm>
            <a:off x="0" y="4829415"/>
            <a:ext cx="12192000" cy="2028585"/>
          </a:xfrm>
          <a:prstGeom prst="rect">
            <a:avLst/>
          </a:prstGeom>
          <a:solidFill>
            <a:srgbClr val="008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24C2A523-2C92-4680-83F0-23E473346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9239" y="610099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9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6916D23F-5A50-0355-3A24-B4CB05BC7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7999" y="2838069"/>
            <a:ext cx="4567563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 tekststilar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598BFEC1-299E-3F9C-C518-A583C5BA0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979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punktliste. Smalt bilete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858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50550C-5663-80FA-BD52-EB3D728201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225" y="2139794"/>
            <a:ext cx="6300788" cy="344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0145261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punktliste. Bilete halve sida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0"/>
            <a:ext cx="6096001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EFE92C00-9341-3144-AF9C-192D531D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863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707FCACD-9F4A-CE37-FF3F-49F079576D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225" y="2139794"/>
            <a:ext cx="4511322" cy="344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396904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punkt. To bilete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C8FFAFDE-F29B-C848-A8CD-76F626904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DD31C71B-0A7D-124C-2939-149189F017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225" y="2139794"/>
            <a:ext cx="6300788" cy="344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078878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Høgde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334C264E-7B88-347F-25F2-3690E3E26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4690" y="0"/>
            <a:ext cx="4887310" cy="6857999"/>
          </a:xfrm>
        </p:spPr>
        <p:txBody>
          <a:bodyPr/>
          <a:lstStyle/>
          <a:p>
            <a:r>
              <a:rPr lang="nn-NO"/>
              <a:t>Klikk på ikonet for å leggje til eit bilete</a:t>
            </a:r>
          </a:p>
        </p:txBody>
      </p:sp>
      <p:sp>
        <p:nvSpPr>
          <p:cNvPr id="11" name="Plasshaldar for tekst 10">
            <a:extLst>
              <a:ext uri="{FF2B5EF4-FFF2-40B4-BE49-F238E27FC236}">
                <a16:creationId xmlns:a16="http://schemas.microsoft.com/office/drawing/2014/main" id="{7F2FAEB9-907A-25D7-6060-4A13F0EAE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318" y="2842610"/>
            <a:ext cx="5419757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 tekststilar i malen</a:t>
            </a:r>
          </a:p>
        </p:txBody>
      </p:sp>
      <p:pic>
        <p:nvPicPr>
          <p:cNvPr id="2" name="Bilde 6" descr="Logo for Vestland fylkeskommune">
            <a:extLst>
              <a:ext uri="{FF2B5EF4-FFF2-40B4-BE49-F238E27FC236}">
                <a16:creationId xmlns:a16="http://schemas.microsoft.com/office/drawing/2014/main" id="{3BB05708-AF52-69DD-165C-846AF0080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04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Kvadratisk 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B519E2D5-0C9B-417B-7FD3-759D897D9C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2250" y="0"/>
            <a:ext cx="6889750" cy="6858000"/>
          </a:xfrm>
        </p:spPr>
        <p:txBody>
          <a:bodyPr/>
          <a:lstStyle/>
          <a:p>
            <a:r>
              <a:rPr lang="nn-NO"/>
              <a:t>Klikk på ikonet for å leggje til eit bilete</a:t>
            </a:r>
          </a:p>
        </p:txBody>
      </p:sp>
      <p:sp>
        <p:nvSpPr>
          <p:cNvPr id="2" name="Plasshaldar for tekst 10">
            <a:extLst>
              <a:ext uri="{FF2B5EF4-FFF2-40B4-BE49-F238E27FC236}">
                <a16:creationId xmlns:a16="http://schemas.microsoft.com/office/drawing/2014/main" id="{107A10ED-22B8-2BB9-567A-63C0B74B7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49" y="2450271"/>
            <a:ext cx="3675295" cy="978729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 tekststilar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AE4A4853-8A4D-6F15-52B5-2F018C7BE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Stort liggande 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0D87DA53-6CB4-86CB-6602-C5544F543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2513" y="679450"/>
            <a:ext cx="8255000" cy="5499100"/>
          </a:xfrm>
        </p:spPr>
        <p:txBody>
          <a:bodyPr/>
          <a:lstStyle/>
          <a:p>
            <a:r>
              <a:rPr lang="nn-NO"/>
              <a:t>Klikk på ikonet for å leggje til eit bilete</a:t>
            </a:r>
          </a:p>
        </p:txBody>
      </p:sp>
      <p:sp>
        <p:nvSpPr>
          <p:cNvPr id="2" name="Plasshaldar for tekst 10">
            <a:extLst>
              <a:ext uri="{FF2B5EF4-FFF2-40B4-BE49-F238E27FC236}">
                <a16:creationId xmlns:a16="http://schemas.microsoft.com/office/drawing/2014/main" id="{06C67DD0-3297-F24F-BECC-AEBFA6881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2561070"/>
            <a:ext cx="2170530" cy="867930"/>
          </a:xfrm>
        </p:spPr>
        <p:txBody>
          <a:bodyPr anchor="ctr" anchorCtr="0">
            <a:sp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/>
              <a:t>Klikk for å redigere tekststilar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12C67830-3F4A-5722-08E1-6BBA95E10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114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Media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2EC27C24-68B3-90FF-92C2-7933BDDC8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17" y="2844448"/>
            <a:ext cx="4567563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 tekststilar i malen</a:t>
            </a:r>
          </a:p>
        </p:txBody>
      </p:sp>
      <p:pic>
        <p:nvPicPr>
          <p:cNvPr id="4" name="Bilde 6" descr="Logo for Vestland fylkeskommune">
            <a:extLst>
              <a:ext uri="{FF2B5EF4-FFF2-40B4-BE49-F238E27FC236}">
                <a16:creationId xmlns:a16="http://schemas.microsoft.com/office/drawing/2014/main" id="{AF8C8E06-965C-DE01-9423-9317C9BB6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5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bakgrunn. Tittel, undertittel og tekst. Bilete til høg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69549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232389"/>
            <a:ext cx="4500564" cy="190205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 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64E7C5A1-D2EB-7046-AFAA-E129A45E5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6955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151822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kgrunn. Bilete til venstre. Tittel, undertittel og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80310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855217"/>
            <a:ext cx="4500564" cy="19020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 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B9E01F9C-368E-E84D-B1C6-0B1A5C667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8031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622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261B7406-F5E3-ABDA-658E-E388FC066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5913290"/>
            <a:ext cx="4923236" cy="5933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E001F12E-D54F-7F04-8E3A-9CACB53282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329" cy="4829415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2B36F1-22FB-0FA3-8505-73DDE265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913939"/>
            <a:ext cx="9829800" cy="99344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rgbClr val="242323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7056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kgrunn. Sirkelforma bilete til venstre. Tittel, undertittel og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/>
              <a:t>Klikk på ikonet for å leggje til eit 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10383389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969095"/>
            <a:ext cx="6782940" cy="1674305"/>
          </a:xfrm>
          <a:prstGeom prst="rect">
            <a:avLst/>
          </a:prstGeom>
        </p:spPr>
        <p:txBody>
          <a:bodyPr anchor="ctr" anchorCtr="0"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</a:t>
            </a:r>
          </a:p>
          <a:p>
            <a:pPr lvl="0"/>
            <a:r>
              <a:rPr lang="nn-NO" noProof="0" dirty="0"/>
              <a:t>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 Cras </a:t>
            </a:r>
            <a:r>
              <a:rPr lang="nn-NO" noProof="0" dirty="0" err="1"/>
              <a:t>egestas</a:t>
            </a:r>
            <a:r>
              <a:rPr lang="nn-NO" noProof="0" dirty="0"/>
              <a:t> </a:t>
            </a:r>
            <a:r>
              <a:rPr lang="nn-NO" noProof="0" dirty="0" err="1"/>
              <a:t>consequat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, vel </a:t>
            </a:r>
            <a:r>
              <a:rPr lang="nn-NO" noProof="0" dirty="0" err="1"/>
              <a:t>rutrum</a:t>
            </a:r>
            <a:r>
              <a:rPr lang="nn-NO" noProof="0" dirty="0"/>
              <a:t> </a:t>
            </a:r>
            <a:r>
              <a:rPr lang="nn-NO" noProof="0" dirty="0" err="1"/>
              <a:t>augue</a:t>
            </a:r>
            <a:r>
              <a:rPr lang="nn-NO" noProof="0" dirty="0"/>
              <a:t> </a:t>
            </a:r>
            <a:r>
              <a:rPr lang="nn-NO" noProof="0" dirty="0" err="1"/>
              <a:t>hendrerit</a:t>
            </a:r>
            <a:r>
              <a:rPr lang="nn-NO" noProof="0" dirty="0"/>
              <a:t> </a:t>
            </a:r>
            <a:r>
              <a:rPr lang="nn-NO" noProof="0" dirty="0" err="1"/>
              <a:t>quis</a:t>
            </a:r>
            <a:r>
              <a:rPr lang="nn-NO" noProof="0" dirty="0"/>
              <a:t>.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052530C5-5901-054D-A807-24EE41C2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1274688"/>
            <a:ext cx="1038339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0611806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tel og innh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pic>
        <p:nvPicPr>
          <p:cNvPr id="6" name="Bilde 6" descr="Logo for Vestland fylkeskommune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27E4CE-4FB5-63BE-520D-1523D27989B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1224" y="1675375"/>
            <a:ext cx="10617315" cy="39159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n-NO" noProof="0" dirty="0"/>
              <a:t>Legg til tekst, tabell eller diagram her</a:t>
            </a:r>
          </a:p>
        </p:txBody>
      </p:sp>
    </p:spTree>
    <p:extLst>
      <p:ext uri="{BB962C8B-B14F-4D97-AF65-F5344CB8AC3E}">
        <p14:creationId xmlns:p14="http://schemas.microsoft.com/office/powerpoint/2010/main" val="4194531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ete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85164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BFC953-DDC5-CF4E-A78F-E171C37412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6835" y="0"/>
            <a:ext cx="5985164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4804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ete i toppen og eitt i bot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3A1DB6-0E85-3644-867D-2D4FA61D37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985164" cy="32419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BFC953-DDC5-CF4E-A78F-E171C37412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6683" y="1"/>
            <a:ext cx="6015318" cy="32419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27399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ete horisont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3A1DB6-0E85-3644-867D-2D4FA61D37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20966"/>
            <a:ext cx="12192000" cy="333703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2B6CDD8-F7F9-D043-B149-4A408EBEB5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33177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5764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ete hei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 dirty="0"/>
              <a:t>Klikk på ikonet for å sette inn bilete</a:t>
            </a:r>
          </a:p>
        </p:txBody>
      </p:sp>
    </p:spTree>
    <p:extLst>
      <p:ext uri="{BB962C8B-B14F-4D97-AF65-F5344CB8AC3E}">
        <p14:creationId xmlns:p14="http://schemas.microsoft.com/office/powerpoint/2010/main" val="42071509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i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79AF1ED2-4A68-FDBE-4B0F-B1E52C69901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30980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hei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86ECAA02-12D7-3F26-F91C-39CEB716EA6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7656260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media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269F660-D0A4-BD44-B3FC-5E95CE7AFF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9485" y="315157"/>
            <a:ext cx="3749013" cy="5992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noProof="0"/>
              <a:t>Klikk på symbolet til ønska media. Til dømes så trykker du på filmikonet om du ynskjer film på sida eller ikonet for bilete for å sette inn bilete.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98270D3-9121-3C41-94EC-48E50C0A93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26936" y="315157"/>
            <a:ext cx="3749013" cy="5992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noProof="0"/>
              <a:t>Klikk på symbolet til ønska media. Til dømes så trykker du på filmikonet om du ynskjer film på sida eller ikonet for bilete for å sette inn bilete.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4B26D93-C44E-064D-90BC-F60113095A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14388" y="315157"/>
            <a:ext cx="3749013" cy="5992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noProof="0"/>
              <a:t>Klikk på symbolet til ønska media. Til dømes så trykker du på filmikonet om du ynskjer film på sida eller ikonet for bilete for å sette inn bilete.</a:t>
            </a:r>
          </a:p>
        </p:txBody>
      </p:sp>
    </p:spTree>
    <p:extLst>
      <p:ext uri="{BB962C8B-B14F-4D97-AF65-F5344CB8AC3E}">
        <p14:creationId xmlns:p14="http://schemas.microsoft.com/office/powerpoint/2010/main" val="1828727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profilbilde x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225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Click to edit Master text styles</a:t>
            </a:r>
          </a:p>
          <a:p>
            <a:pPr lvl="0"/>
            <a:endParaRPr lang="nn-NO" noProof="0"/>
          </a:p>
        </p:txBody>
      </p:sp>
      <p:sp>
        <p:nvSpPr>
          <p:cNvPr id="12" name="Plassholder for innhold 10">
            <a:extLst>
              <a:ext uri="{FF2B5EF4-FFF2-40B4-BE49-F238E27FC236}">
                <a16:creationId xmlns:a16="http://schemas.microsoft.com/office/drawing/2014/main" id="{90D58AD1-53A7-634A-9B14-C87C47B903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1561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14" name="Plassholder for innhold 10">
            <a:extLst>
              <a:ext uri="{FF2B5EF4-FFF2-40B4-BE49-F238E27FC236}">
                <a16:creationId xmlns:a16="http://schemas.microsoft.com/office/drawing/2014/main" id="{00B2CDD0-C24E-7742-92FA-4D1CB9BD23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1899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15" name="Plassholder for innhold 10">
            <a:extLst>
              <a:ext uri="{FF2B5EF4-FFF2-40B4-BE49-F238E27FC236}">
                <a16:creationId xmlns:a16="http://schemas.microsoft.com/office/drawing/2014/main" id="{99389EED-16AD-914F-B50D-69D02839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10025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1405C28A-C703-7E45-8BE1-FB49F63C98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3044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70485E75-345D-C843-BA29-1EADBE1C6F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45718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Plassholder for bilde 12">
            <a:extLst>
              <a:ext uri="{FF2B5EF4-FFF2-40B4-BE49-F238E27FC236}">
                <a16:creationId xmlns:a16="http://schemas.microsoft.com/office/drawing/2014/main" id="{1ACFA19C-DCAB-D34E-8F67-B2CD7088C7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3848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3" name="Plassholder for bilde 12">
            <a:extLst>
              <a:ext uri="{FF2B5EF4-FFF2-40B4-BE49-F238E27FC236}">
                <a16:creationId xmlns:a16="http://schemas.microsoft.com/office/drawing/2014/main" id="{1CF0B6D4-60E6-174A-A728-51AF6D2B1C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46520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94B0F56-9A12-C847-806B-228682A7D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5" y="727549"/>
            <a:ext cx="10433533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DF3C68BA-B43B-EB45-9052-2EC2F0D9F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DC34A19-80D5-3BAE-3AAF-27FB339F7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163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_Bilete til høgre. Blå bakgru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-1"/>
            <a:ext cx="4500562" cy="6876000"/>
          </a:xfrm>
          <a:prstGeom prst="rect">
            <a:avLst/>
          </a:prstGeom>
        </p:spPr>
        <p:txBody>
          <a:bodyPr wrap="none" tIns="288000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Undertittel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782624"/>
            <a:ext cx="5868987" cy="1754326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«Lorem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in.»</a:t>
            </a:r>
          </a:p>
        </p:txBody>
      </p:sp>
      <p:pic>
        <p:nvPicPr>
          <p:cNvPr id="11" name="Bilde 6" descr="Logo for Vestland fylkeskommune">
            <a:extLst>
              <a:ext uri="{FF2B5EF4-FFF2-40B4-BE49-F238E27FC236}">
                <a16:creationId xmlns:a16="http://schemas.microsoft.com/office/drawing/2014/main" id="{B7C8BDF8-B76E-2545-A5EF-6580D215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74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06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. Blå bakgrunn med logo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Undertittel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3198122"/>
            <a:ext cx="8569324" cy="1338828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viverra.»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6B7FA8CA-D28C-CD40-AFE7-17E126565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512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_Bilete til høgre. Blå bakgrunn uta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-1"/>
            <a:ext cx="4500562" cy="6876000"/>
          </a:xfrm>
          <a:prstGeom prst="rect">
            <a:avLst/>
          </a:prstGeom>
        </p:spPr>
        <p:txBody>
          <a:bodyPr wrap="none" tIns="288000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Undertittel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782624"/>
            <a:ext cx="5868987" cy="1754326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viverra in.»</a:t>
            </a:r>
          </a:p>
        </p:txBody>
      </p:sp>
    </p:spTree>
    <p:extLst>
      <p:ext uri="{BB962C8B-B14F-4D97-AF65-F5344CB8AC3E}">
        <p14:creationId xmlns:p14="http://schemas.microsoft.com/office/powerpoint/2010/main" val="2578088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. Blå bakgrunn uta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Undertittel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3198122"/>
            <a:ext cx="8569324" cy="1338828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viverra.»</a:t>
            </a:r>
          </a:p>
        </p:txBody>
      </p:sp>
    </p:spTree>
    <p:extLst>
      <p:ext uri="{BB962C8B-B14F-4D97-AF65-F5344CB8AC3E}">
        <p14:creationId xmlns:p14="http://schemas.microsoft.com/office/powerpoint/2010/main" val="22602669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. Bilete i bakgrunn uta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tIns="3744000" rIns="2880000"/>
          <a:lstStyle>
            <a:lvl1pPr marL="0" indent="0" algn="r">
              <a:buNone/>
              <a:defRPr sz="1600"/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4373916" cy="249299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367125"/>
            <a:ext cx="4384674" cy="2169825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viverr.»</a:t>
            </a:r>
          </a:p>
        </p:txBody>
      </p:sp>
    </p:spTree>
    <p:extLst>
      <p:ext uri="{BB962C8B-B14F-4D97-AF65-F5344CB8AC3E}">
        <p14:creationId xmlns:p14="http://schemas.microsoft.com/office/powerpoint/2010/main" val="33171088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 descr="Logo for Vestland fylkeskommune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050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4046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. Svart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92CE7672-CA1B-3E49-C782-ADE615A20C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6678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4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04151F-7D92-25A9-85BA-A73F4E33FD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1224" y="1675375"/>
            <a:ext cx="10617315" cy="48013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n-NO" noProof="0" dirty="0"/>
              <a:t>Legg til tekst, tabell eller diagram her</a:t>
            </a:r>
          </a:p>
        </p:txBody>
      </p:sp>
    </p:spTree>
    <p:extLst>
      <p:ext uri="{BB962C8B-B14F-4D97-AF65-F5344CB8AC3E}">
        <p14:creationId xmlns:p14="http://schemas.microsoft.com/office/powerpoint/2010/main" val="267787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6CFA661-B28F-7E58-50E9-2A88C18388A6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34CE0B5-CA9B-9437-2112-D272F768B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61901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A7144C-1B08-F5BB-E937-03908AD5F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10515600" cy="384383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24DAAD-30FB-A0A6-0303-6582187E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62B602A-8C50-608E-D07C-318143042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E2CE3A-BE27-3E9F-AFFE-B551CBE7B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DC34A19-80D5-3BAE-3AAF-27FB339F7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15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3107AE10-DD51-665C-F3EF-104B6CD6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946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0" y="7684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9D5C1AB-91C3-3EB8-1552-E046C207DFFE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607332C-A97E-5D91-6ABB-3CC0F57D3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9614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9870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7343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loverskrift">
    <p:bg>
      <p:bgPr>
        <a:solidFill>
          <a:srgbClr val="E6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A899A87-89EF-9F4A-1114-4865C081CAD2}"/>
              </a:ext>
            </a:extLst>
          </p:cNvPr>
          <p:cNvSpPr/>
          <p:nvPr/>
        </p:nvSpPr>
        <p:spPr>
          <a:xfrm>
            <a:off x="0" y="6091996"/>
            <a:ext cx="12192000" cy="764364"/>
          </a:xfrm>
          <a:prstGeom prst="rect">
            <a:avLst/>
          </a:prstGeom>
          <a:solidFill>
            <a:srgbClr val="008DA8"/>
          </a:solidFill>
          <a:ln>
            <a:solidFill>
              <a:srgbClr val="008D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008DA8"/>
              </a:solidFill>
              <a:highlight>
                <a:srgbClr val="008DA8"/>
              </a:highlight>
            </a:endParaRP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3107AE10-DD51-665C-F3EF-104B6CD60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1555" y="6267782"/>
            <a:ext cx="1166033" cy="39434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5C41F4-78A3-304B-6A3F-1C7BA8E2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2059321"/>
            <a:ext cx="4931175" cy="2020901"/>
          </a:xfrm>
        </p:spPr>
        <p:txBody>
          <a:bodyPr anchor="t">
            <a:no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B1D8CC1-DCC6-B314-090A-C796D6A9F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A2D1E1-AE01-6F36-01C3-E5EC2AE1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0DB5AAB-B9A9-1A0C-90C2-19096B08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ilde 4">
            <a:extLst>
              <a:ext uri="{FF2B5EF4-FFF2-40B4-BE49-F238E27FC236}">
                <a16:creationId xmlns:a16="http://schemas.microsoft.com/office/drawing/2014/main" id="{8E9C9511-1644-4A7B-2D6E-46AFB5A621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2129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for å legge til et bilde</a:t>
            </a:r>
          </a:p>
        </p:txBody>
      </p:sp>
      <p:sp>
        <p:nvSpPr>
          <p:cNvPr id="13" name="Plassholder for tekst 3">
            <a:extLst>
              <a:ext uri="{FF2B5EF4-FFF2-40B4-BE49-F238E27FC236}">
                <a16:creationId xmlns:a16="http://schemas.microsoft.com/office/drawing/2014/main" id="{FB197E04-5F98-B771-00A4-6E9D1452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2105" y="4095590"/>
            <a:ext cx="4923236" cy="178876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25071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F10D849-DED6-4F08-1DB5-A997A642E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6546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C6F62C5-1657-529E-D001-C98C648B7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27026"/>
            <a:ext cx="10515600" cy="414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FC57FC-4449-D0AE-5784-E3F1E4EECF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3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1DD8EA-9D93-47A5-94BD-576C460FEDE6}" type="datetimeFigureOut">
              <a:rPr lang="nb-NO" smtClean="0"/>
              <a:t>25.09.2025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0F76017-DA6E-1701-1F5B-C66F30AF70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0E5C754-44A5-4004-CFA2-638030B9E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2840" y="6370961"/>
            <a:ext cx="1407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24232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44F2CD-DC68-41F4-84FF-3C6CDA9B573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Et bilde som inneholder tekst, skilt&#10;&#10;Automatisk generert beskrivelse">
            <a:extLst>
              <a:ext uri="{FF2B5EF4-FFF2-40B4-BE49-F238E27FC236}">
                <a16:creationId xmlns:a16="http://schemas.microsoft.com/office/drawing/2014/main" id="{8FDEA69A-88E7-1090-BA3B-C33890F706D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187764" y="6278238"/>
            <a:ext cx="1166036" cy="39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3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4232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232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600C14-44F7-A66D-8C4D-845BD3F6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AD5FEF-294B-7405-63A6-89FB7B3E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94636B-EBBF-6703-F7DA-4F1D0DF1D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CE8A-B043-4DBC-9D65-506AFE379105}" type="datetimeFigureOut">
              <a:rPr lang="nn-NO" noProof="0" smtClean="0"/>
              <a:t>25.09.2025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4C345-F3C0-CEC5-EF39-07524393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C4D73-3345-42E0-867A-4049234B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228-B376-45AF-B3EF-D63654815CF7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81997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600C14-44F7-A66D-8C4D-845BD3F6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AD5FEF-294B-7405-63A6-89FB7B3E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94636B-EBBF-6703-F7DA-4F1D0DF1D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DCE8A-B043-4DBC-9D65-506AFE379105}" type="datetimeFigureOut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25.09.2025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4C345-F3C0-CEC5-EF39-07524393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C4D73-3345-42E0-867A-4049234B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3228-B376-45AF-B3EF-D63654815CF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3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62D6D2-ABE9-F669-DEE2-B1B9F7396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321" y="1924850"/>
            <a:ext cx="8564816" cy="2509990"/>
          </a:xfrm>
        </p:spPr>
        <p:txBody>
          <a:bodyPr/>
          <a:lstStyle/>
          <a:p>
            <a:r>
              <a:rPr lang="nb-NO" dirty="0"/>
              <a:t>Rammene for avgangsmarkering og russefeiring 2026</a:t>
            </a:r>
          </a:p>
        </p:txBody>
      </p:sp>
    </p:spTree>
    <p:extLst>
      <p:ext uri="{BB962C8B-B14F-4D97-AF65-F5344CB8AC3E}">
        <p14:creationId xmlns:p14="http://schemas.microsoft.com/office/powerpoint/2010/main" val="43850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Bilde av kalender for mai og juni 2026 som viser når det er vurderinger og undervisning, og når det kan passe å feire.">
            <a:extLst>
              <a:ext uri="{FF2B5EF4-FFF2-40B4-BE49-F238E27FC236}">
                <a16:creationId xmlns:a16="http://schemas.microsoft.com/office/drawing/2014/main" id="{8323464C-9657-1620-3AE0-1DB63A84B1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3" r="4557" b="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082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69A882A-D56A-63CA-E85B-CE17E93AF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Fylkesrådet ønsker: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8460FEF-D9DB-8BDD-893F-CFDE1B737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b="1" dirty="0"/>
              <a:t>Fylkesrådet støtter forslag til anbefalte rammer for eksamensavvikling for VG3 våren 2026</a:t>
            </a:r>
          </a:p>
          <a:p>
            <a:r>
              <a:rPr lang="nb-NO" dirty="0"/>
              <a:t>Fylkesrådet vedtar at </a:t>
            </a:r>
            <a:r>
              <a:rPr lang="nb-NO" u="sng" dirty="0"/>
              <a:t>fylkesdirektør</a:t>
            </a:r>
            <a:r>
              <a:rPr lang="nb-NO" dirty="0"/>
              <a:t> for utdanning og kompetanse </a:t>
            </a:r>
            <a:r>
              <a:rPr lang="nb-NO" u="sng" dirty="0"/>
              <a:t>skal jobbe sammen med de videregående skolene </a:t>
            </a:r>
            <a:r>
              <a:rPr lang="nb-NO" dirty="0"/>
              <a:t>for å tilrettelegge for avgangsmarkering i periodene med eksamens- og vurderingsfri</a:t>
            </a:r>
          </a:p>
          <a:p>
            <a:r>
              <a:rPr lang="nb-NO" b="1" dirty="0"/>
              <a:t>Fylkesrådet </a:t>
            </a:r>
            <a:r>
              <a:rPr lang="nb-NO" b="1" u="sng" dirty="0"/>
              <a:t>oppfordrer elever </a:t>
            </a:r>
            <a:r>
              <a:rPr lang="nb-NO" b="1" dirty="0"/>
              <a:t>i videregående opplæring til å legge sin avgangsmarkering og russetid til periodene med eksamens- og vurderingsfri</a:t>
            </a:r>
          </a:p>
          <a:p>
            <a:r>
              <a:rPr lang="nb-NO" dirty="0"/>
              <a:t>Nordland fylkeskommune skal i sitt arbeid med avgangsmarkering og russetid </a:t>
            </a:r>
            <a:r>
              <a:rPr lang="nb-NO" u="sng" dirty="0"/>
              <a:t>oppfordre alle samarbeidsparter </a:t>
            </a:r>
            <a:r>
              <a:rPr lang="nb-NO" dirty="0"/>
              <a:t>til å tilrettelegge for feiring i de eksamens- og vurderingsfrie periodene</a:t>
            </a:r>
          </a:p>
        </p:txBody>
      </p:sp>
    </p:spTree>
    <p:extLst>
      <p:ext uri="{BB962C8B-B14F-4D97-AF65-F5344CB8AC3E}">
        <p14:creationId xmlns:p14="http://schemas.microsoft.com/office/powerpoint/2010/main" val="413965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395F588-3CCE-94F4-12F9-10A5D5EE7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Tidspunkt for feiring: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66A05D3D-8291-696D-FD52-65CA1064C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5023104" cy="3843831"/>
          </a:xfrm>
        </p:spPr>
        <p:txBody>
          <a:bodyPr/>
          <a:lstStyle/>
          <a:p>
            <a:r>
              <a:rPr lang="nb-NO" dirty="0" err="1"/>
              <a:t>Hoveduka</a:t>
            </a:r>
            <a:r>
              <a:rPr lang="nb-NO" dirty="0"/>
              <a:t> for russefeiring er den siste skoleuka i juni</a:t>
            </a:r>
          </a:p>
          <a:p>
            <a:r>
              <a:rPr lang="nb-NO" dirty="0"/>
              <a:t>De som vil kan feire i langhelgen tilknyttet 17. mai</a:t>
            </a:r>
          </a:p>
          <a:p>
            <a:r>
              <a:rPr lang="nb-NO" dirty="0"/>
              <a:t>Vi ønsker ikke russefeiring før langhelgen som starter </a:t>
            </a:r>
            <a:r>
              <a:rPr lang="nb-NO"/>
              <a:t>etter eksamen </a:t>
            </a:r>
            <a:r>
              <a:rPr lang="nb-NO" dirty="0"/>
              <a:t>13. mai</a:t>
            </a:r>
          </a:p>
        </p:txBody>
      </p:sp>
      <p:pic>
        <p:nvPicPr>
          <p:cNvPr id="6" name="Bilde 5" descr="Bilde av samme kalender som tidligere over mai og juni 2026">
            <a:extLst>
              <a:ext uri="{FF2B5EF4-FFF2-40B4-BE49-F238E27FC236}">
                <a16:creationId xmlns:a16="http://schemas.microsoft.com/office/drawing/2014/main" id="{D4CC58A8-7EF0-5773-CFF6-38DC4BFA4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698" y="2027026"/>
            <a:ext cx="5809380" cy="326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01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5BD271-B738-BFC9-0296-4EF194E5D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9C52C0A-E953-3BF1-3012-59B75C188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/>
              <a:t>Ta kontakt: eirgra@nfk.no</a:t>
            </a:r>
          </a:p>
        </p:txBody>
      </p:sp>
    </p:spTree>
    <p:extLst>
      <p:ext uri="{BB962C8B-B14F-4D97-AF65-F5344CB8AC3E}">
        <p14:creationId xmlns:p14="http://schemas.microsoft.com/office/powerpoint/2010/main" val="169754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5CA5E2A-B0B2-6A0C-8F94-6350E9A4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Hvorfor endre?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1309FB6-A729-1B09-6029-9EBDEDCEE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Skolene og fylkeskommunen fikk stadig flere saker der elever opplevde ekskludering, utenforskap og mobbing</a:t>
            </a:r>
          </a:p>
          <a:p>
            <a:pPr lvl="1"/>
            <a:r>
              <a:rPr lang="nb-NO" dirty="0"/>
              <a:t>I russetiden, men spesielt i årene før - i planleggingen av russetiden</a:t>
            </a:r>
          </a:p>
          <a:p>
            <a:pPr lvl="1"/>
            <a:r>
              <a:rPr lang="nb-NO" dirty="0"/>
              <a:t>Flere eksempler på elever som slutter på vgs. på grunn av ekskludering knyttet til russetiden i Nordland</a:t>
            </a:r>
          </a:p>
          <a:p>
            <a:r>
              <a:rPr lang="nb-NO" dirty="0"/>
              <a:t>Rektorer, lærere og elever ga beskjed om at russetiden og planleggingen var så omfattende at den gikk ut over skolearbeid, eksamen, fravær og karakterer</a:t>
            </a:r>
          </a:p>
          <a:p>
            <a:r>
              <a:rPr lang="nb-NO" dirty="0"/>
              <a:t>Både i Nordland og nasjonalt ble det derfor i 2023 bestemt at man skulle jobbe for endringer innen 2026</a:t>
            </a:r>
          </a:p>
        </p:txBody>
      </p:sp>
    </p:spTree>
    <p:extLst>
      <p:ext uri="{BB962C8B-B14F-4D97-AF65-F5344CB8AC3E}">
        <p14:creationId xmlns:p14="http://schemas.microsoft.com/office/powerpoint/2010/main" val="269319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CDECE0B-5B91-434F-AAA7-8530788D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19" y="786949"/>
            <a:ext cx="10592441" cy="2852737"/>
          </a:xfrm>
        </p:spPr>
        <p:txBody>
          <a:bodyPr>
            <a:normAutofit/>
          </a:bodyPr>
          <a:lstStyle/>
          <a:p>
            <a:r>
              <a:rPr lang="nb-NO" sz="5400" dirty="0"/>
              <a:t>Fylkestinget i Nordland vedtok:</a:t>
            </a:r>
            <a:br>
              <a:rPr lang="nb-NO" sz="5400" dirty="0"/>
            </a:br>
            <a:r>
              <a:rPr lang="nb-NO" sz="5400" dirty="0"/>
              <a:t>Alle skal ha det bra på skolen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7D66321-6E69-E682-AF60-950176332279}"/>
              </a:ext>
            </a:extLst>
          </p:cNvPr>
          <p:cNvSpPr txBox="1"/>
          <p:nvPr/>
        </p:nvSpPr>
        <p:spPr>
          <a:xfrm>
            <a:off x="671119" y="3630161"/>
            <a:ext cx="10133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«Elevene i Nordland skal ikke oppleve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ekskludering i skolehverdagen eller tilknytningen til læringsmiljøet – heller ikke i forbindelse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 russetiden»</a:t>
            </a:r>
          </a:p>
        </p:txBody>
      </p:sp>
    </p:spTree>
    <p:extLst>
      <p:ext uri="{BB962C8B-B14F-4D97-AF65-F5344CB8AC3E}">
        <p14:creationId xmlns:p14="http://schemas.microsoft.com/office/powerpoint/2010/main" val="312662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A7E7A6-7B52-C45C-953C-2355B9F39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Ungdom har medvirket i alle deler av prosessen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0F4512-C039-714B-BA9E-420F80C96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6950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7B80307E-98A9-0228-494E-0AEEF54D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00728" cy="1661901"/>
          </a:xfrm>
        </p:spPr>
        <p:txBody>
          <a:bodyPr>
            <a:normAutofit fontScale="90000"/>
          </a:bodyPr>
          <a:lstStyle/>
          <a:p>
            <a:r>
              <a:rPr lang="nb-NO" dirty="0"/>
              <a:t>Ungdoms-medvirkning 1 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CEDBBF1F-B6CB-9E0F-06D3-78D5012B8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4041808" cy="3843831"/>
          </a:xfrm>
        </p:spPr>
        <p:txBody>
          <a:bodyPr/>
          <a:lstStyle/>
          <a:p>
            <a:r>
              <a:rPr lang="nb-NO" dirty="0"/>
              <a:t>Ungdom har deltatt i arbeidet – både nasjonalt og i Nordland – helt siden 2023</a:t>
            </a:r>
          </a:p>
          <a:p>
            <a:r>
              <a:rPr lang="nb-NO" dirty="0"/>
              <a:t>Medvirkning og spørreundersøkelser viser at mange ønsker endringer</a:t>
            </a:r>
          </a:p>
        </p:txBody>
      </p:sp>
      <p:pic>
        <p:nvPicPr>
          <p:cNvPr id="3" name="Bilde 2" descr="Bilde av nyhetssak fra august 2024 om forslagene til endringer i russetiden fra den nasjonale arbeidsgruppen.">
            <a:extLst>
              <a:ext uri="{FF2B5EF4-FFF2-40B4-BE49-F238E27FC236}">
                <a16:creationId xmlns:a16="http://schemas.microsoft.com/office/drawing/2014/main" id="{52F3A629-1D94-3902-5C8A-03455FD69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849" y="1399032"/>
            <a:ext cx="5961017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79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65785-2AE9-1A26-D59F-2DBA55F2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EAF15B0-98DE-A67D-C240-51C30E6DA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55008" cy="1661901"/>
          </a:xfrm>
        </p:spPr>
        <p:txBody>
          <a:bodyPr>
            <a:normAutofit fontScale="90000"/>
          </a:bodyPr>
          <a:lstStyle/>
          <a:p>
            <a:r>
              <a:rPr lang="nb-NO" dirty="0"/>
              <a:t>Ungdoms-medvirkning 2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A598A4A-0915-8D90-D866-48E13703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280"/>
            <a:ext cx="4041808" cy="3843831"/>
          </a:xfrm>
        </p:spPr>
        <p:txBody>
          <a:bodyPr>
            <a:normAutofit fontScale="92500"/>
          </a:bodyPr>
          <a:lstStyle/>
          <a:p>
            <a:r>
              <a:rPr lang="nb-NO" dirty="0"/>
              <a:t>Spørreundersøkelse blant avgangselevene i Nordland 2025:</a:t>
            </a:r>
          </a:p>
          <a:p>
            <a:pPr lvl="1"/>
            <a:r>
              <a:rPr lang="nb-NO" dirty="0"/>
              <a:t>45 % vil flytte RT til etter eksamen</a:t>
            </a:r>
          </a:p>
          <a:p>
            <a:pPr lvl="1"/>
            <a:r>
              <a:rPr lang="nb-NO" dirty="0"/>
              <a:t>35 % vil ikke flytte</a:t>
            </a:r>
          </a:p>
          <a:p>
            <a:pPr lvl="1"/>
            <a:endParaRPr lang="nb-NO" dirty="0"/>
          </a:p>
          <a:p>
            <a:pPr lvl="1"/>
            <a:r>
              <a:rPr lang="nb-NO" dirty="0"/>
              <a:t>Blant de som testet å flytte RT i år, er det en større andel som ønsker flytting til etter eksamen</a:t>
            </a:r>
          </a:p>
          <a:p>
            <a:pPr lvl="1"/>
            <a:endParaRPr lang="nb-NO" dirty="0"/>
          </a:p>
          <a:p>
            <a:pPr lvl="1"/>
            <a:endParaRPr lang="nb-NO" dirty="0"/>
          </a:p>
        </p:txBody>
      </p:sp>
      <p:pic>
        <p:nvPicPr>
          <p:cNvPr id="6" name="Bilde 5" descr="Bilde av nyhetssak fra nfk.no om resultatene fra spørreundersøkelsen blant avgangselevene i Nordland. Overskriften er: Mange positive til å endre russetia">
            <a:extLst>
              <a:ext uri="{FF2B5EF4-FFF2-40B4-BE49-F238E27FC236}">
                <a16:creationId xmlns:a16="http://schemas.microsoft.com/office/drawing/2014/main" id="{74315579-30A5-F495-C714-8E4EC31A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95819"/>
            <a:ext cx="5007471" cy="446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82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Nyhetsak om at Østfold var det første fylket som vedtok å endre russetiden fra og med 2026.">
            <a:extLst>
              <a:ext uri="{FF2B5EF4-FFF2-40B4-BE49-F238E27FC236}">
                <a16:creationId xmlns:a16="http://schemas.microsoft.com/office/drawing/2014/main" id="{17F9E984-743C-36C3-F76D-2A1917F99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787"/>
            <a:ext cx="10068025" cy="43172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D9FFFC7-8A14-E87F-3D7E-32BD3BB9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 skjer det endringer i alle fylker</a:t>
            </a:r>
          </a:p>
        </p:txBody>
      </p:sp>
    </p:spTree>
    <p:extLst>
      <p:ext uri="{BB962C8B-B14F-4D97-AF65-F5344CB8AC3E}">
        <p14:creationId xmlns:p14="http://schemas.microsoft.com/office/powerpoint/2010/main" val="272851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Bilde av nyhetssak om at kunnskapsministeren vil flytte eksamen pga. for å hindre ekskludering i russetiden.">
            <a:extLst>
              <a:ext uri="{FF2B5EF4-FFF2-40B4-BE49-F238E27FC236}">
                <a16:creationId xmlns:a16="http://schemas.microsoft.com/office/drawing/2014/main" id="{6EB2BA4A-CB2C-87EF-A977-E7836B958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546" y="508316"/>
            <a:ext cx="10439937" cy="53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3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38689B-8560-D8C5-1BB9-0A213F429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Nå blir det mulig å feire utenom eksamen!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F50D7F-D379-0181-BD97-36E498289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6038833"/>
      </p:ext>
    </p:extLst>
  </p:cSld>
  <p:clrMapOvr>
    <a:masterClrMapping/>
  </p:clrMapOvr>
</p:sld>
</file>

<file path=ppt/theme/theme1.xml><?xml version="1.0" encoding="utf-8"?>
<a:theme xmlns:a="http://schemas.openxmlformats.org/drawingml/2006/main" name="NFK power point mal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E5F86531-7E4C-416E-9297-A1F6A6D223B2}" vid="{90418A2F-D8D3-4B5A-B45E-B8FCEDCDC70A}"/>
    </a:ext>
  </a:extLst>
</a:theme>
</file>

<file path=ppt/theme/theme2.xml><?xml version="1.0" encoding="utf-8"?>
<a:theme xmlns:a="http://schemas.openxmlformats.org/drawingml/2006/main" name="Tekst og bilete (med logo)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1278BE38-E229-4E9B-8453-EC9DDC9406DC}"/>
    </a:ext>
  </a:extLst>
</a:theme>
</file>

<file path=ppt/theme/theme3.xml><?xml version="1.0" encoding="utf-8"?>
<a:theme xmlns:a="http://schemas.openxmlformats.org/drawingml/2006/main" name="Biletsider, sitatsider og blanke sider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62891CFA-FA23-4C36-9779-D3F357DDC6E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b4d1169-3ede-4ab4-b242-eb740ce3a1be}" enabled="0" method="" siteId="{fb4d1169-3ede-4ab4-b242-eb740ce3a1b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NFK power point mal</Template>
  <TotalTime>1196</TotalTime>
  <Words>359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1" baseType="lpstr">
      <vt:lpstr>Aptos</vt:lpstr>
      <vt:lpstr>Arial</vt:lpstr>
      <vt:lpstr>Calibri</vt:lpstr>
      <vt:lpstr>Roboto</vt:lpstr>
      <vt:lpstr>Roboto Slab</vt:lpstr>
      <vt:lpstr>NFK power point mal</vt:lpstr>
      <vt:lpstr>Tekst og bilete (med logo)</vt:lpstr>
      <vt:lpstr>Biletsider, sitatsider og blanke sider</vt:lpstr>
      <vt:lpstr>Rammene for avgangsmarkering og russefeiring 2026</vt:lpstr>
      <vt:lpstr>Hvorfor endre?</vt:lpstr>
      <vt:lpstr>Fylkestinget i Nordland vedtok: Alle skal ha det bra på skolen</vt:lpstr>
      <vt:lpstr>Ungdom har medvirket i alle deler av prosessen</vt:lpstr>
      <vt:lpstr>Ungdoms-medvirkning 1 </vt:lpstr>
      <vt:lpstr>Ungdoms-medvirkning 2</vt:lpstr>
      <vt:lpstr>Nå skjer det endringer i alle fylker</vt:lpstr>
      <vt:lpstr>PowerPoint-presentasjon</vt:lpstr>
      <vt:lpstr>Nå blir det mulig å feire utenom eksamen!</vt:lpstr>
      <vt:lpstr>PowerPoint-presentasjon</vt:lpstr>
      <vt:lpstr>Fylkesrådet ønsker:</vt:lpstr>
      <vt:lpstr>Tidspunkt for feiring:</vt:lpstr>
      <vt:lpstr>Spørsmål?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Eirik Gran</dc:creator>
  <cp:lastModifiedBy>Eirik Gran</cp:lastModifiedBy>
  <cp:revision>28</cp:revision>
  <dcterms:created xsi:type="dcterms:W3CDTF">2023-09-22T13:46:25Z</dcterms:created>
  <dcterms:modified xsi:type="dcterms:W3CDTF">2025-09-25T06:44:11Z</dcterms:modified>
</cp:coreProperties>
</file>